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06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027584-A58A-4F75-B41D-2BF8118D92AF}" type="datetimeFigureOut">
              <a:rPr lang="ru-RU" smtClean="0"/>
              <a:t>03.07.2012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25A059-5AC9-4912-A56A-D28C31C2121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Проблемное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Ананчикова</a:t>
            </a:r>
            <a:r>
              <a:rPr lang="ru-RU" dirty="0" smtClean="0"/>
              <a:t> Е.А.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29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Перед решением проблемных задач стоит мотивировать необходимость их выполнения</a:t>
            </a:r>
          </a:p>
          <a:p>
            <a:r>
              <a:rPr lang="ru-RU" dirty="0" smtClean="0"/>
              <a:t>Необходимо постепенно усложнять проблемные задания</a:t>
            </a:r>
          </a:p>
          <a:p>
            <a:r>
              <a:rPr lang="ru-RU" dirty="0" smtClean="0"/>
              <a:t>Хотя бы некоторые проблемы должны решаться в письменном виде</a:t>
            </a:r>
          </a:p>
          <a:p>
            <a:r>
              <a:rPr lang="ru-RU" dirty="0" smtClean="0"/>
              <a:t>Необходимо помнить слова С.Л. </a:t>
            </a:r>
            <a:r>
              <a:rPr lang="ru-RU" dirty="0" err="1" smtClean="0"/>
              <a:t>Рубенштейна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«Каждый человек видит тем больше нерешенных проблем,  чем шире круг его знаний; умение видеть проблему – функция знаний»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27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Проблемное обучение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Обеспечивает прочность усвоения знаний</a:t>
            </a:r>
          </a:p>
          <a:p>
            <a:r>
              <a:rPr lang="ru-RU" dirty="0" smtClean="0"/>
              <a:t>Делает процесс обучения более интересным</a:t>
            </a:r>
          </a:p>
          <a:p>
            <a:r>
              <a:rPr lang="ru-RU" dirty="0" smtClean="0"/>
              <a:t>Учит применять знания на практике</a:t>
            </a:r>
          </a:p>
          <a:p>
            <a:r>
              <a:rPr lang="ru-RU" dirty="0" smtClean="0"/>
              <a:t>Формирует ученика как активного субъекта познания</a:t>
            </a:r>
          </a:p>
          <a:p>
            <a:r>
              <a:rPr lang="ru-RU" dirty="0" smtClean="0"/>
              <a:t>Развивает аналитическое и логическое мышление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0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Учитель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Создает познавательную ситуацию</a:t>
            </a:r>
          </a:p>
          <a:p>
            <a:r>
              <a:rPr lang="ru-RU" dirty="0" smtClean="0"/>
              <a:t>Помогает ученикам выделить учебную проблему</a:t>
            </a:r>
          </a:p>
          <a:p>
            <a:r>
              <a:rPr lang="ru-RU" dirty="0" smtClean="0"/>
              <a:t>Организует работу учеников на решение проблемы для самостоятельного овладения знаниями</a:t>
            </a:r>
          </a:p>
          <a:p>
            <a:r>
              <a:rPr lang="ru-RU" dirty="0" smtClean="0"/>
              <a:t>Предлагает широкий спектр способов использования готовых знаний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28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к созданию проблемной ситуации (ПС)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 должна быть связана с изучаемым материалом </a:t>
            </a:r>
          </a:p>
          <a:p>
            <a:r>
              <a:rPr lang="ru-RU" dirty="0" smtClean="0"/>
              <a:t>Должна создавать познавательные трудности</a:t>
            </a:r>
          </a:p>
          <a:p>
            <a:r>
              <a:rPr lang="ru-RU" dirty="0" smtClean="0"/>
              <a:t>ПС должна быть посильна для учеников</a:t>
            </a:r>
          </a:p>
          <a:p>
            <a:r>
              <a:rPr lang="ru-RU" dirty="0" smtClean="0"/>
              <a:t>ПС должна опираться на предыдущий опыт и знания учащихся</a:t>
            </a:r>
          </a:p>
          <a:p>
            <a:r>
              <a:rPr lang="ru-RU" dirty="0" smtClean="0"/>
              <a:t>ПС должна заинтересовать учащихся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53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Проблемное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обучение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может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осуществляться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 уровне проблемного изложения материала учителем (учитель сам создает и решает проблему )</a:t>
            </a:r>
          </a:p>
          <a:p>
            <a:r>
              <a:rPr lang="ru-RU" dirty="0" smtClean="0"/>
              <a:t>На частично-поисковом уровне(учитель создает ПС, ученики вовлекаются в ее решение лишь на отдельных этапах)</a:t>
            </a:r>
          </a:p>
          <a:p>
            <a:r>
              <a:rPr lang="ru-RU" dirty="0" smtClean="0"/>
              <a:t>ПС создает учитель, а решают ее ученики самостоятельно</a:t>
            </a:r>
          </a:p>
          <a:p>
            <a:r>
              <a:rPr lang="ru-RU" dirty="0" smtClean="0"/>
              <a:t>На исследовательском уровне (ученики сами формулируют и решают проблему)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84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приемов создания ПС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Ситуация неожиданности</a:t>
            </a:r>
          </a:p>
          <a:p>
            <a:r>
              <a:rPr lang="ru-RU" dirty="0" smtClean="0"/>
              <a:t>Ситуация конфликта</a:t>
            </a:r>
          </a:p>
          <a:p>
            <a:r>
              <a:rPr lang="ru-RU" dirty="0" smtClean="0"/>
              <a:t>Ситуация предвидения</a:t>
            </a:r>
          </a:p>
          <a:p>
            <a:r>
              <a:rPr lang="ru-RU" dirty="0" smtClean="0"/>
              <a:t>Ситуация опровержения</a:t>
            </a:r>
          </a:p>
          <a:p>
            <a:r>
              <a:rPr lang="ru-RU" dirty="0" smtClean="0"/>
              <a:t>Ситуация несоответствия</a:t>
            </a:r>
          </a:p>
          <a:p>
            <a:r>
              <a:rPr lang="ru-RU" dirty="0" smtClean="0"/>
              <a:t>Ситуация неопределенности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63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ПС можно создавать на разных этапах  урока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решении задач</a:t>
            </a:r>
          </a:p>
          <a:p>
            <a:r>
              <a:rPr lang="ru-RU" dirty="0" smtClean="0"/>
              <a:t>В ходе выполнения эксперимента</a:t>
            </a:r>
          </a:p>
          <a:p>
            <a:r>
              <a:rPr lang="ru-RU" dirty="0" smtClean="0"/>
              <a:t>Домашние проблемные задания</a:t>
            </a:r>
          </a:p>
          <a:p>
            <a:r>
              <a:rPr lang="ru-RU" dirty="0" smtClean="0"/>
              <a:t>Проблемное изучение физических явлений</a:t>
            </a:r>
          </a:p>
          <a:p>
            <a:r>
              <a:rPr lang="ru-RU" dirty="0" smtClean="0"/>
              <a:t>Поисковая беседа</a:t>
            </a:r>
          </a:p>
          <a:p>
            <a:r>
              <a:rPr lang="ru-RU" dirty="0" smtClean="0"/>
              <a:t>Исторические факты</a:t>
            </a:r>
          </a:p>
          <a:p>
            <a:r>
              <a:rPr lang="ru-RU" dirty="0" smtClean="0"/>
              <a:t>Создание ПС с опорой на опыт учащихся</a:t>
            </a:r>
          </a:p>
          <a:p>
            <a:r>
              <a:rPr lang="ru-RU" dirty="0" smtClean="0"/>
              <a:t>Создание с помощью ТСО</a:t>
            </a:r>
          </a:p>
          <a:p>
            <a:r>
              <a:rPr lang="ru-RU" dirty="0" smtClean="0"/>
              <a:t>На основе </a:t>
            </a:r>
            <a:r>
              <a:rPr lang="ru-RU" dirty="0" err="1" smtClean="0"/>
              <a:t>межпредметных</a:t>
            </a:r>
            <a:r>
              <a:rPr lang="ru-RU" smtClean="0"/>
              <a:t> связей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48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Структура</a:t>
            </a:r>
            <a:r>
              <a:rPr lang="ru-RU" dirty="0" smtClean="0"/>
              <a:t> урока с использованием ПС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Организовать условия для возникновения или создания ПС</a:t>
            </a:r>
          </a:p>
          <a:p>
            <a:r>
              <a:rPr lang="ru-RU" dirty="0" smtClean="0"/>
              <a:t>Определение проблемы и ее формулирование</a:t>
            </a:r>
          </a:p>
          <a:p>
            <a:r>
              <a:rPr lang="ru-RU" dirty="0" smtClean="0"/>
              <a:t>Поиск путей решения проблемы, выделение определенных проблем</a:t>
            </a:r>
          </a:p>
          <a:p>
            <a:r>
              <a:rPr lang="ru-RU" dirty="0" smtClean="0"/>
              <a:t>Выдвижение гипотез, коллективное или индивидуальное решение проблемы. Проверка правильности решения проблемной задачи и исправление ошибок</a:t>
            </a:r>
          </a:p>
          <a:p>
            <a:r>
              <a:rPr lang="ru-RU" dirty="0" smtClean="0"/>
              <a:t>Закрепление нового материала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93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Условия повышения эффективности проблемного обучения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Перед формулировкой проблемной задачи учитель должен проверить готовность учеников к ее решению, владеют ли достаточным запасом знаний. </a:t>
            </a:r>
          </a:p>
          <a:p>
            <a:r>
              <a:rPr lang="ru-RU" dirty="0" smtClean="0"/>
              <a:t>Учитель не должен ни объяснять то, в чем ученики способны разобраться сами, ни делать того, что могут выполнить ученики</a:t>
            </a:r>
          </a:p>
          <a:p>
            <a:r>
              <a:rPr lang="ru-RU" dirty="0" smtClean="0"/>
              <a:t>Следует учитывать индивидуальные и возрастные особенности, внедрять групповую форму работы</a:t>
            </a:r>
          </a:p>
          <a:p>
            <a:r>
              <a:rPr lang="ru-RU" dirty="0" smtClean="0"/>
              <a:t>Реализовать принцип систематичности осуществления проблемного обучения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72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365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Проблемное обучение </vt:lpstr>
      <vt:lpstr>Проблемное обучение</vt:lpstr>
      <vt:lpstr>Учитель</vt:lpstr>
      <vt:lpstr>Требования к созданию проблемной ситуации (ПС)</vt:lpstr>
      <vt:lpstr>Проблемное обучение  может осуществляться</vt:lpstr>
      <vt:lpstr>Система приемов создания ПС</vt:lpstr>
      <vt:lpstr>ПС можно создавать на разных этапах  урока</vt:lpstr>
      <vt:lpstr>Структура урока с использованием ПС</vt:lpstr>
      <vt:lpstr>Условия повышения эффективности проблемного обучения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Проблемное обучение </dc:title>
  <dc:creator>Zakhar</dc:creator>
  <cp:lastModifiedBy>Zakhar</cp:lastModifiedBy>
  <cp:revision>8</cp:revision>
  <dcterms:created xsi:type="dcterms:W3CDTF">2012-07-02T19:18:28Z</dcterms:created>
  <dcterms:modified xsi:type="dcterms:W3CDTF">2012-07-03T07:19:21Z</dcterms:modified>
</cp:coreProperties>
</file>