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70" r:id="rId6"/>
    <p:sldId id="271" r:id="rId7"/>
    <p:sldId id="272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70310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401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4572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72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6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z="4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457200" y="548639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57200" y="4844510"/>
            <a:ext cx="8229600" cy="0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cxnSp>
        <p:nvCxnSpPr>
          <p:cNvPr id="16" name="Shape 16"/>
          <p:cNvCxnSpPr/>
          <p:nvPr/>
        </p:nvCxnSpPr>
        <p:spPr>
          <a:xfrm>
            <a:off x="457200" y="1524000"/>
            <a:ext cx="8229600" cy="0"/>
          </a:xfrm>
          <a:prstGeom prst="straightConnector1">
            <a:avLst/>
          </a:prstGeom>
          <a:noFill/>
          <a:ln w="50800" cap="flat">
            <a:solidFill>
              <a:srgbClr val="DA000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27" name="Shape 27"/>
          <p:cNvCxnSpPr/>
          <p:nvPr/>
        </p:nvCxnSpPr>
        <p:spPr>
          <a:xfrm>
            <a:off x="457200" y="5757014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457200" y="150852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7" name="Shape 7"/>
          <p:cNvCxnSpPr/>
          <p:nvPr/>
        </p:nvCxnSpPr>
        <p:spPr>
          <a:xfrm>
            <a:off x="457200" y="6697679"/>
            <a:ext cx="8229600" cy="0"/>
          </a:xfrm>
          <a:prstGeom prst="straightConnector1">
            <a:avLst/>
          </a:prstGeom>
          <a:noFill/>
          <a:ln w="5080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3139291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algn="ctr"/>
            <a:r>
              <a:rPr lang="ru" sz="4800" b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  <a:r>
              <a:rPr lang="ru" sz="4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ПРАКТЫЧНЫ АГЛЯД ПРАЎНЫХ АКТАЎ АБ АДУКАЦЫІ</a:t>
            </a:r>
            <a:endParaRPr lang="ru" sz="4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156963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ru" sz="3000" dirty="0" smtClean="0"/>
              <a:t>Ігар Кузьмініч, </a:t>
            </a:r>
            <a:endParaRPr lang="ru" sz="3000" dirty="0"/>
          </a:p>
          <a:p>
            <a:endParaRPr lang="ru" sz="3000" dirty="0"/>
          </a:p>
          <a:p>
            <a:pPr lvl="0" algn="r" rtl="0">
              <a:buNone/>
            </a:pPr>
            <a:r>
              <a:rPr lang="ru" sz="3000" dirty="0" smtClean="0"/>
              <a:t>М</a:t>
            </a:r>
            <a:r>
              <a:rPr lang="be-BY" sz="3000" dirty="0" smtClean="0"/>
              <a:t>і</a:t>
            </a:r>
            <a:r>
              <a:rPr lang="ru" sz="3000" dirty="0" smtClean="0"/>
              <a:t>нск, 11 мая 2013 </a:t>
            </a:r>
            <a:r>
              <a:rPr lang="ru" sz="3000" dirty="0"/>
              <a:t>г.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576875"/>
            <a:ext cx="8229600" cy="9232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ru" sz="4800" dirty="0" smtClean="0"/>
              <a:t>План прэзентацыі</a:t>
            </a:r>
            <a:endParaRPr lang="ru" sz="4800" dirty="0"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26267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0" lvl="0" indent="0" rtl="0">
              <a:buNone/>
            </a:pPr>
            <a:r>
              <a:rPr lang="ru" dirty="0" smtClean="0"/>
              <a:t>1. Агульныя зацемкі аб тым, як будуецца права;</a:t>
            </a:r>
          </a:p>
          <a:p>
            <a:pPr marL="0" lvl="0" indent="0" rtl="0">
              <a:buNone/>
            </a:pPr>
            <a:endParaRPr lang="ru" dirty="0" smtClean="0"/>
          </a:p>
          <a:p>
            <a:pPr marL="0" lvl="0" indent="0" rtl="0">
              <a:buNone/>
            </a:pPr>
            <a:r>
              <a:rPr lang="ru" dirty="0" smtClean="0"/>
              <a:t>2. Дакументы, якія ствараюць магчымасць бацькам удзельнічаць у жыцці школы;</a:t>
            </a:r>
          </a:p>
          <a:p>
            <a:pPr marL="0" lvl="0" indent="0" rtl="0">
              <a:buNone/>
            </a:pPr>
            <a:endParaRPr lang="ru" dirty="0" smtClean="0"/>
          </a:p>
          <a:p>
            <a:pPr marL="0" lvl="0" indent="0" rtl="0">
              <a:buNone/>
            </a:pPr>
            <a:r>
              <a:rPr lang="ru" dirty="0" smtClean="0"/>
              <a:t>3. Праблемы, пра якія варта памятаць,</a:t>
            </a:r>
          </a:p>
          <a:p>
            <a:pPr marL="0" lvl="0" indent="0" rtl="0">
              <a:buNone/>
            </a:pPr>
            <a:r>
              <a:rPr lang="ru-RU" dirty="0"/>
              <a:t>м</a:t>
            </a:r>
            <a:r>
              <a:rPr lang="ru" dirty="0" smtClean="0"/>
              <a:t>оцныя бакі і высновы.</a:t>
            </a:r>
            <a:endParaRPr lang="ru" dirty="0"/>
          </a:p>
        </p:txBody>
      </p:sp>
      <p:sp>
        <p:nvSpPr>
          <p:cNvPr id="39" name="Shape 39"/>
          <p:cNvSpPr/>
          <p:nvPr/>
        </p:nvSpPr>
        <p:spPr>
          <a:xfrm>
            <a:off x="7524328" y="3645024"/>
            <a:ext cx="1619672" cy="291646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ru" dirty="0" smtClean="0"/>
              <a:t>Асноўныя дакументы:</a:t>
            </a:r>
            <a:endParaRPr lang="ru" dirty="0"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991037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ru-RU" sz="2400" b="1" dirty="0"/>
              <a:t>КОДЭКС</a:t>
            </a:r>
            <a:r>
              <a:rPr lang="ru-RU" sz="2400" dirty="0"/>
              <a:t> РЭСПУБЛІКІ БЕЛАРУСЬ АБ </a:t>
            </a:r>
            <a:r>
              <a:rPr lang="ru-RU" sz="2400" dirty="0" smtClean="0"/>
              <a:t>АДУКАЦЫІ </a:t>
            </a:r>
            <a:r>
              <a:rPr lang="ru-RU" sz="1800" dirty="0" smtClean="0"/>
              <a:t>(13 </a:t>
            </a:r>
            <a:r>
              <a:rPr lang="ru-RU" sz="1800" dirty="0" err="1"/>
              <a:t>студзеня</a:t>
            </a:r>
            <a:r>
              <a:rPr lang="ru-RU" sz="1800" dirty="0"/>
              <a:t> 2011 г</a:t>
            </a:r>
            <a:r>
              <a:rPr lang="ru-RU" sz="1800" dirty="0" smtClean="0"/>
              <a:t>.);</a:t>
            </a:r>
          </a:p>
          <a:p>
            <a:r>
              <a:rPr lang="ru-RU" sz="2400" dirty="0" err="1" smtClean="0"/>
              <a:t>Палажэнне</a:t>
            </a:r>
            <a:r>
              <a:rPr lang="ru-RU" sz="2400" dirty="0" smtClean="0"/>
              <a:t> </a:t>
            </a:r>
            <a:r>
              <a:rPr lang="ru-RU" sz="2400" dirty="0" err="1"/>
              <a:t>аб</a:t>
            </a:r>
            <a:r>
              <a:rPr lang="ru-RU" sz="2400" dirty="0"/>
              <a:t> </a:t>
            </a:r>
            <a:r>
              <a:rPr lang="ru-RU" sz="2400" b="1" dirty="0" err="1"/>
              <a:t>установе</a:t>
            </a:r>
            <a:r>
              <a:rPr lang="ru-RU" sz="2400" b="1" dirty="0"/>
              <a:t> </a:t>
            </a:r>
            <a:r>
              <a:rPr lang="ru-RU" sz="2400" b="1" dirty="0" err="1"/>
              <a:t>агульнай</a:t>
            </a:r>
            <a:r>
              <a:rPr lang="ru-RU" sz="2400" b="1" dirty="0"/>
              <a:t> </a:t>
            </a:r>
            <a:r>
              <a:rPr lang="ru-RU" sz="2400" b="1" dirty="0" err="1"/>
              <a:t>сярэдняй</a:t>
            </a:r>
            <a:r>
              <a:rPr lang="ru-RU" sz="2400" b="1" dirty="0"/>
              <a:t> </a:t>
            </a:r>
            <a:r>
              <a:rPr lang="ru-RU" sz="2400" b="1" dirty="0" err="1" smtClean="0"/>
              <a:t>адукацыі</a:t>
            </a:r>
            <a:r>
              <a:rPr lang="ru-RU" sz="2400" b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Пастанова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Мінадукацыі</a:t>
            </a:r>
            <a:r>
              <a:rPr lang="ru-RU" sz="1800" dirty="0" smtClean="0"/>
              <a:t> </a:t>
            </a:r>
            <a:r>
              <a:rPr lang="ru-RU" sz="1800" dirty="0"/>
              <a:t>20 </a:t>
            </a:r>
            <a:r>
              <a:rPr lang="ru-RU" sz="1800" dirty="0" err="1"/>
              <a:t>снежня</a:t>
            </a:r>
            <a:r>
              <a:rPr lang="ru-RU" sz="1800" dirty="0"/>
              <a:t> 2011 г. № </a:t>
            </a:r>
            <a:r>
              <a:rPr lang="ru-RU" sz="1800" dirty="0" smtClean="0"/>
              <a:t>283);</a:t>
            </a:r>
          </a:p>
          <a:p>
            <a:r>
              <a:rPr lang="ru-RU" sz="2400" dirty="0" err="1" smtClean="0"/>
              <a:t>Палажэнне</a:t>
            </a:r>
            <a:r>
              <a:rPr lang="ru-RU" sz="2400" dirty="0" smtClean="0"/>
              <a:t> </a:t>
            </a:r>
            <a:r>
              <a:rPr lang="ru-RU" sz="2400" dirty="0" err="1" smtClean="0"/>
              <a:t>аб</a:t>
            </a:r>
            <a:r>
              <a:rPr lang="ru-RU" sz="2400" dirty="0" smtClean="0"/>
              <a:t> </a:t>
            </a:r>
            <a:r>
              <a:rPr lang="ru-RU" sz="2400" b="1" dirty="0" err="1" smtClean="0"/>
              <a:t>Савеце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ўстановы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адукацыі</a:t>
            </a:r>
            <a:r>
              <a:rPr lang="ru-RU" sz="2400" b="1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/>
              <a:t>Пастанова</a:t>
            </a:r>
            <a:r>
              <a:rPr lang="ru-RU" sz="1800" dirty="0"/>
              <a:t> </a:t>
            </a:r>
            <a:r>
              <a:rPr lang="ru-RU" sz="1800" dirty="0" err="1"/>
              <a:t>Мінадукацыі</a:t>
            </a:r>
            <a:r>
              <a:rPr lang="ru-RU" sz="1800" dirty="0"/>
              <a:t> </a:t>
            </a:r>
            <a:r>
              <a:rPr lang="ru-RU" sz="1800" dirty="0" smtClean="0"/>
              <a:t>18 </a:t>
            </a:r>
            <a:r>
              <a:rPr lang="ru-RU" sz="1800" dirty="0" err="1" smtClean="0"/>
              <a:t>ліпеня</a:t>
            </a:r>
            <a:r>
              <a:rPr lang="ru-RU" sz="1800" dirty="0" smtClean="0"/>
              <a:t> 2011 </a:t>
            </a:r>
            <a:r>
              <a:rPr lang="ru-RU" sz="1800" dirty="0"/>
              <a:t>г. № </a:t>
            </a:r>
            <a:r>
              <a:rPr lang="ru-RU" sz="1800" dirty="0" smtClean="0"/>
              <a:t>84);</a:t>
            </a:r>
          </a:p>
          <a:p>
            <a:r>
              <a:rPr lang="be-BY" sz="2400" dirty="0" smtClean="0"/>
              <a:t>Палажэнне аб </a:t>
            </a:r>
            <a:r>
              <a:rPr lang="be-BY" sz="2400" b="1" dirty="0" smtClean="0"/>
              <a:t>апякунскім савеце</a:t>
            </a:r>
            <a:r>
              <a:rPr lang="be-BY" sz="2400" dirty="0" smtClean="0"/>
              <a:t> </a:t>
            </a:r>
            <a:r>
              <a:rPr lang="be-BY" sz="1800" dirty="0" smtClean="0"/>
              <a:t>(</a:t>
            </a:r>
            <a:r>
              <a:rPr lang="ru-RU" sz="1800" dirty="0" err="1"/>
              <a:t>Пастанова</a:t>
            </a:r>
            <a:r>
              <a:rPr lang="ru-RU" sz="1800" dirty="0"/>
              <a:t> </a:t>
            </a:r>
            <a:r>
              <a:rPr lang="ru-RU" sz="1800" dirty="0" err="1"/>
              <a:t>Мінадукацыі</a:t>
            </a:r>
            <a:r>
              <a:rPr lang="ru-RU" sz="1800" dirty="0"/>
              <a:t> </a:t>
            </a:r>
            <a:r>
              <a:rPr lang="en-US" sz="1800" dirty="0" smtClean="0"/>
              <a:t>25.07.2011 </a:t>
            </a:r>
            <a:r>
              <a:rPr lang="ru-RU" sz="1800" dirty="0"/>
              <a:t>№</a:t>
            </a:r>
            <a:r>
              <a:rPr lang="en-US" sz="1800" dirty="0" smtClean="0"/>
              <a:t> 146</a:t>
            </a:r>
            <a:r>
              <a:rPr lang="be-BY" sz="1800" dirty="0" smtClean="0"/>
              <a:t>);</a:t>
            </a:r>
          </a:p>
          <a:p>
            <a:r>
              <a:rPr lang="be-BY" sz="2400" dirty="0"/>
              <a:t>Аб зацверджанні </a:t>
            </a:r>
            <a:r>
              <a:rPr lang="be-BY" sz="2400" dirty="0" smtClean="0"/>
              <a:t>палажэнняў </a:t>
            </a:r>
            <a:r>
              <a:rPr lang="be-BY" sz="2400" dirty="0"/>
              <a:t>аб </a:t>
            </a:r>
            <a:r>
              <a:rPr lang="be-BY" sz="2400" dirty="0" smtClean="0"/>
              <a:t>педагагічным савеце і </a:t>
            </a:r>
            <a:r>
              <a:rPr lang="be-BY" sz="2400" b="1" dirty="0" smtClean="0"/>
              <a:t>бацькоўскім камітэце </a:t>
            </a:r>
            <a:r>
              <a:rPr lang="be-BY" sz="1800" dirty="0"/>
              <a:t>(</a:t>
            </a:r>
            <a:r>
              <a:rPr lang="ru-RU" sz="1800" dirty="0" err="1" smtClean="0"/>
              <a:t>Пастановы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Мінадукацыі</a:t>
            </a:r>
            <a:r>
              <a:rPr lang="ru-RU" sz="1800" dirty="0" smtClean="0"/>
              <a:t> </a:t>
            </a:r>
            <a:r>
              <a:rPr lang="ru-RU" sz="1800" dirty="0"/>
              <a:t>28 </a:t>
            </a:r>
            <a:r>
              <a:rPr lang="ru-RU" sz="1800" dirty="0" err="1" smtClean="0"/>
              <a:t>чэрвеня</a:t>
            </a:r>
            <a:r>
              <a:rPr lang="ru-RU" sz="1800" dirty="0" smtClean="0"/>
              <a:t> 2011 </a:t>
            </a:r>
            <a:r>
              <a:rPr lang="ru-RU" sz="1800" dirty="0"/>
              <a:t>г. </a:t>
            </a:r>
            <a:r>
              <a:rPr lang="en-US" sz="1800" dirty="0"/>
              <a:t>N </a:t>
            </a:r>
            <a:r>
              <a:rPr lang="en-US" sz="1800" dirty="0" smtClean="0"/>
              <a:t>47</a:t>
            </a:r>
            <a:r>
              <a:rPr lang="be-BY" sz="1800" dirty="0" smtClean="0"/>
              <a:t> і </a:t>
            </a:r>
            <a:r>
              <a:rPr lang="ru-RU" sz="1800" dirty="0"/>
              <a:t>11 </a:t>
            </a:r>
            <a:r>
              <a:rPr lang="ru-RU" sz="1800" dirty="0" err="1" smtClean="0"/>
              <a:t>ліпеня</a:t>
            </a:r>
            <a:r>
              <a:rPr lang="ru-RU" sz="1800" dirty="0" smtClean="0"/>
              <a:t> 2011 </a:t>
            </a:r>
            <a:r>
              <a:rPr lang="ru-RU" sz="1800" dirty="0"/>
              <a:t>г. № </a:t>
            </a:r>
            <a:r>
              <a:rPr lang="ru-RU" sz="1800" dirty="0" smtClean="0"/>
              <a:t>65)</a:t>
            </a:r>
          </a:p>
          <a:p>
            <a:r>
              <a:rPr lang="be-BY" sz="2400" b="1" dirty="0" smtClean="0"/>
              <a:t>Статуты</a:t>
            </a:r>
            <a:r>
              <a:rPr lang="be-BY" sz="2400" dirty="0" smtClean="0"/>
              <a:t> СШ і Палажэнні СШ аб </a:t>
            </a:r>
            <a:r>
              <a:rPr lang="be-BY" sz="2400" b="1" dirty="0" smtClean="0"/>
              <a:t>бацькоўскім камітэце</a:t>
            </a:r>
            <a:endParaRPr lang="ru-RU" sz="2400" b="1" dirty="0"/>
          </a:p>
          <a:p>
            <a:endParaRPr lang="en-US" sz="2400" dirty="0"/>
          </a:p>
          <a:p>
            <a:endParaRPr lang="ru-RU" sz="2400" dirty="0" smtClean="0"/>
          </a:p>
          <a:p>
            <a:endParaRPr lang="be-BY" sz="2400" b="1" dirty="0" smtClean="0"/>
          </a:p>
          <a:p>
            <a:endParaRPr lang="en-US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/>
          </a:p>
          <a:p>
            <a:pPr lvl="0" rtl="0">
              <a:buNone/>
            </a:pPr>
            <a:endParaRPr lang="ru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be-BY" dirty="0" smtClean="0"/>
              <a:t>Асноўны змест дакументаў</a:t>
            </a:r>
            <a:r>
              <a:rPr lang="ru" dirty="0" smtClean="0"/>
              <a:t>:</a:t>
            </a:r>
            <a:endParaRPr lang="ru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318001"/>
            <a:ext cx="8229600" cy="549378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be-BY" sz="1900" dirty="0" smtClean="0">
                <a:latin typeface="+mj-lt"/>
              </a:rPr>
              <a:t>УА дзейнічаюць на прынцыпах адзінаначалля і самакіравання;</a:t>
            </a:r>
          </a:p>
          <a:p>
            <a:pPr>
              <a:lnSpc>
                <a:spcPct val="150000"/>
              </a:lnSpc>
            </a:pPr>
            <a:r>
              <a:rPr lang="be-BY" sz="1900" dirty="0" smtClean="0">
                <a:latin typeface="+mj-lt"/>
              </a:rPr>
              <a:t>Асноўным органам самакіравання з’яўляецца Савет УА;</a:t>
            </a:r>
          </a:p>
          <a:p>
            <a:pPr>
              <a:lnSpc>
                <a:spcPct val="150000"/>
              </a:lnSpc>
            </a:pPr>
            <a:r>
              <a:rPr lang="be-BY" sz="1900" dirty="0" smtClean="0">
                <a:latin typeface="+mj-lt"/>
              </a:rPr>
              <a:t>Не менш як 25% складу Савета павінны складаць законныя прадстаўнікі навучэнцаў;</a:t>
            </a:r>
          </a:p>
          <a:p>
            <a:pPr>
              <a:lnSpc>
                <a:spcPct val="150000"/>
              </a:lnSpc>
            </a:pPr>
            <a:r>
              <a:rPr lang="be-BY" sz="1900" dirty="0" smtClean="0">
                <a:latin typeface="+mj-lt"/>
              </a:rPr>
              <a:t>Па рашэнні ўстановы адукацыі могуць стварацца апякунскі савет і бацькоўскі камітэт, якія адрозніваюцца мэтамі дзейнасці;</a:t>
            </a:r>
          </a:p>
          <a:p>
            <a:pPr>
              <a:lnSpc>
                <a:spcPct val="150000"/>
              </a:lnSpc>
            </a:pPr>
            <a:r>
              <a:rPr lang="be-BY" sz="1900" dirty="0" smtClean="0">
                <a:latin typeface="+mj-lt"/>
              </a:rPr>
              <a:t>Рашэнні апякунскага савета і бацькоўскага камітэта носяць дарадчы характар;</a:t>
            </a:r>
          </a:p>
          <a:p>
            <a:pPr>
              <a:lnSpc>
                <a:spcPct val="150000"/>
              </a:lnSpc>
            </a:pPr>
            <a:r>
              <a:rPr lang="be-BY" sz="1900" dirty="0" smtClean="0">
                <a:latin typeface="+mj-lt"/>
              </a:rPr>
              <a:t>Бацькі могуць прымаць удзел у трох органах самакіравання ўстановы адукацыі: Савет УА, Апякунскі савет, бацькоўскі камітэт.</a:t>
            </a:r>
          </a:p>
          <a:p>
            <a:pPr>
              <a:lnSpc>
                <a:spcPct val="150000"/>
              </a:lnSpc>
            </a:pPr>
            <a:endParaRPr lang="ru-RU" sz="2000" b="1" dirty="0"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be-BY" dirty="0" smtClean="0"/>
              <a:t>Праблемы</a:t>
            </a:r>
            <a:r>
              <a:rPr lang="ru" dirty="0" smtClean="0"/>
              <a:t>:</a:t>
            </a:r>
            <a:endParaRPr lang="ru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421871"/>
            <a:ext cx="8229600" cy="528603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be-BY" sz="2800" dirty="0" smtClean="0"/>
              <a:t>Падлегласць структур самакіравання кантралю з боку адміністрацыі;</a:t>
            </a:r>
          </a:p>
          <a:p>
            <a:pPr>
              <a:lnSpc>
                <a:spcPct val="150000"/>
              </a:lnSpc>
            </a:pPr>
            <a:r>
              <a:rPr lang="be-BY" sz="2800" dirty="0" smtClean="0"/>
              <a:t>Установы адукацыі  часта блытаюць мэты і дзейнасць апякунскага савета і бацькоўскага камітэта;</a:t>
            </a:r>
          </a:p>
          <a:p>
            <a:pPr>
              <a:lnSpc>
                <a:spcPct val="150000"/>
              </a:lnSpc>
            </a:pPr>
            <a:r>
              <a:rPr lang="be-BY" sz="2800" dirty="0" smtClean="0"/>
              <a:t>Разыходжанне правілаў і практыкі прымянення </a:t>
            </a:r>
          </a:p>
          <a:p>
            <a:pPr>
              <a:lnSpc>
                <a:spcPct val="150000"/>
              </a:lnSpc>
            </a:pPr>
            <a:endParaRPr lang="ru-RU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2325846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be-BY" dirty="0" smtClean="0"/>
              <a:t>Моцныя бакі</a:t>
            </a:r>
            <a:r>
              <a:rPr lang="ru" dirty="0" smtClean="0"/>
              <a:t>:</a:t>
            </a:r>
            <a:endParaRPr lang="ru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975594"/>
            <a:ext cx="8229600" cy="6178584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lnSpc>
                <a:spcPct val="150000"/>
              </a:lnSpc>
            </a:pPr>
            <a:endParaRPr lang="ru-RU" sz="2800" dirty="0" smtClean="0"/>
          </a:p>
          <a:p>
            <a:pPr>
              <a:lnSpc>
                <a:spcPct val="150000"/>
              </a:lnSpc>
            </a:pPr>
            <a:r>
              <a:rPr lang="ru-RU" sz="2800" dirty="0" err="1" smtClean="0"/>
              <a:t>Заканадаўства</a:t>
            </a:r>
            <a:r>
              <a:rPr lang="ru-RU" sz="2800" dirty="0" smtClean="0"/>
              <a:t> </a:t>
            </a:r>
            <a:r>
              <a:rPr lang="ru-RU" sz="2800" dirty="0" err="1" smtClean="0"/>
              <a:t>аб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самакіраванні</a:t>
            </a:r>
            <a:r>
              <a:rPr lang="ru-RU" sz="2800" dirty="0" smtClean="0"/>
              <a:t> і </a:t>
            </a:r>
            <a:r>
              <a:rPr lang="ru-RU" sz="2800" dirty="0" err="1" smtClean="0"/>
              <a:t>ўдзеле</a:t>
            </a:r>
            <a:r>
              <a:rPr lang="ru-RU" sz="2800" dirty="0" smtClean="0"/>
              <a:t> </a:t>
            </a:r>
            <a:r>
              <a:rPr lang="ru-RU" sz="2800" dirty="0" err="1" smtClean="0"/>
              <a:t>бацькоў</a:t>
            </a:r>
            <a:r>
              <a:rPr lang="ru-RU" sz="2800" dirty="0" smtClean="0"/>
              <a:t> у </a:t>
            </a:r>
            <a:r>
              <a:rPr lang="ru-RU" sz="2800" dirty="0" err="1" smtClean="0"/>
              <a:t>дзейнасці</a:t>
            </a:r>
            <a:r>
              <a:rPr lang="ru-RU" sz="2800" dirty="0" smtClean="0"/>
              <a:t> </a:t>
            </a:r>
            <a:r>
              <a:rPr lang="ru-RU" sz="2800" dirty="0" err="1"/>
              <a:t>ў</a:t>
            </a:r>
            <a:r>
              <a:rPr lang="ru-RU" sz="2800" dirty="0" err="1" smtClean="0"/>
              <a:t>становаў</a:t>
            </a:r>
            <a:r>
              <a:rPr lang="ru-RU" sz="2800" dirty="0" smtClean="0"/>
              <a:t> </a:t>
            </a:r>
            <a:r>
              <a:rPr lang="ru-RU" sz="2800" dirty="0" err="1" smtClean="0"/>
              <a:t>адукацыі</a:t>
            </a:r>
            <a:r>
              <a:rPr lang="ru-RU" sz="2800" dirty="0" smtClean="0"/>
              <a:t> </a:t>
            </a:r>
            <a:r>
              <a:rPr lang="ru-RU" sz="2800" dirty="0" err="1" smtClean="0"/>
              <a:t>ёсць</a:t>
            </a:r>
            <a:r>
              <a:rPr lang="ru-RU" sz="28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be-BY" sz="2800" dirty="0" smtClean="0"/>
              <a:t>У дзейнасці структур самакіравання і ўдзеле бацькоў у жыцці установаў адукацыі зацікаўлена як адміністрацыя школы, так і мы – законныя прадстаўнікі дзяцей;</a:t>
            </a:r>
          </a:p>
          <a:p>
            <a:pPr marL="0" indent="0">
              <a:lnSpc>
                <a:spcPct val="150000"/>
              </a:lnSpc>
              <a:buNone/>
            </a:pPr>
            <a:endParaRPr lang="ru-RU" sz="1600" b="1" dirty="0" smtClean="0"/>
          </a:p>
          <a:p>
            <a:pPr>
              <a:lnSpc>
                <a:spcPct val="150000"/>
              </a:lnSpc>
            </a:pPr>
            <a:endParaRPr lang="ru-RU" sz="1600" dirty="0"/>
          </a:p>
          <a:p>
            <a:pPr>
              <a:lnSpc>
                <a:spcPct val="150000"/>
              </a:lnSpc>
            </a:pPr>
            <a:endParaRPr lang="ru-RU" sz="1500" b="1" dirty="0" smtClean="0"/>
          </a:p>
        </p:txBody>
      </p:sp>
    </p:spTree>
    <p:extLst>
      <p:ext uri="{BB962C8B-B14F-4D97-AF65-F5344CB8AC3E}">
        <p14:creationId xmlns:p14="http://schemas.microsoft.com/office/powerpoint/2010/main" val="41895723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be-BY" dirty="0" smtClean="0"/>
              <a:t>Высновы</a:t>
            </a:r>
            <a:r>
              <a:rPr lang="ru" dirty="0" smtClean="0"/>
              <a:t>:</a:t>
            </a:r>
            <a:endParaRPr lang="ru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2719822"/>
            <a:ext cx="8229600" cy="269013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dirty="0" smtClean="0"/>
              <a:t>ВАРТА ЎДЗЕЛЬНІЧАЦЬ У ДЗЕЙНАСЦІ ЎСТАНОВАЎ АДУКАЦЫІ КАБ КАНТРАЛЯВАЦЬ ПРАЦЭС НАВУЧАННЯ І ВЫХАВАННЯ І ЎДЗЕЛЬНІЧАЦЬ У БЕЛАРУСІЗАЦЫІ ШКОЛЫ</a:t>
            </a:r>
          </a:p>
        </p:txBody>
      </p:sp>
    </p:spTree>
    <p:extLst>
      <p:ext uri="{BB962C8B-B14F-4D97-AF65-F5344CB8AC3E}">
        <p14:creationId xmlns:p14="http://schemas.microsoft.com/office/powerpoint/2010/main" val="222940379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218">
      <a:dk1>
        <a:srgbClr val="000000"/>
      </a:dk1>
      <a:lt1>
        <a:srgbClr val="FFFFFF"/>
      </a:lt1>
      <a:dk2>
        <a:srgbClr val="5B595A"/>
      </a:dk2>
      <a:lt2>
        <a:srgbClr val="CFD4D4"/>
      </a:lt2>
      <a:accent1>
        <a:srgbClr val="CC0202"/>
      </a:accent1>
      <a:accent2>
        <a:srgbClr val="228AFF"/>
      </a:accent2>
      <a:accent3>
        <a:srgbClr val="FBC82F"/>
      </a:accent3>
      <a:accent4>
        <a:srgbClr val="253E91"/>
      </a:accent4>
      <a:accent5>
        <a:srgbClr val="F68D0C"/>
      </a:accent5>
      <a:accent6>
        <a:srgbClr val="257E12"/>
      </a:accent6>
      <a:hlink>
        <a:srgbClr val="144C72"/>
      </a:hlink>
      <a:folHlink>
        <a:srgbClr val="8C9D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312</Words>
  <Application>Microsoft Office PowerPoint</Application>
  <PresentationFormat>Экран (4:3)</PresentationFormat>
  <Paragraphs>45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/>
      <vt:lpstr>
ПРАКТЫЧНЫ АГЛЯД ПРАЎНЫХ АКТАЎ АБ АДУКАЦЫІ</vt:lpstr>
      <vt:lpstr>План прэзентацыі</vt:lpstr>
      <vt:lpstr>Асноўныя дакументы:</vt:lpstr>
      <vt:lpstr>Асноўны змест дакументаў:</vt:lpstr>
      <vt:lpstr>Праблемы:</vt:lpstr>
      <vt:lpstr>Моцныя бакі:</vt:lpstr>
      <vt:lpstr>Высновы: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Методология создания учебных програм, тестов и современные системы оценивания</dc:title>
  <dc:creator>NotePad.by</dc:creator>
  <cp:lastModifiedBy>Acer</cp:lastModifiedBy>
  <cp:revision>57</cp:revision>
  <dcterms:modified xsi:type="dcterms:W3CDTF">2014-09-04T19:09:51Z</dcterms:modified>
</cp:coreProperties>
</file>